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881" r:id="rId2"/>
  </p:sldMasterIdLst>
  <p:notesMasterIdLst>
    <p:notesMasterId r:id="rId19"/>
  </p:notesMasterIdLst>
  <p:handoutMasterIdLst>
    <p:handoutMasterId r:id="rId20"/>
  </p:handoutMasterIdLst>
  <p:sldIdLst>
    <p:sldId id="288" r:id="rId3"/>
    <p:sldId id="293" r:id="rId4"/>
    <p:sldId id="304" r:id="rId5"/>
    <p:sldId id="309" r:id="rId6"/>
    <p:sldId id="312" r:id="rId7"/>
    <p:sldId id="310" r:id="rId8"/>
    <p:sldId id="311" r:id="rId9"/>
    <p:sldId id="305" r:id="rId10"/>
    <p:sldId id="306" r:id="rId11"/>
    <p:sldId id="307" r:id="rId12"/>
    <p:sldId id="301" r:id="rId13"/>
    <p:sldId id="308" r:id="rId14"/>
    <p:sldId id="295" r:id="rId15"/>
    <p:sldId id="302" r:id="rId16"/>
    <p:sldId id="313" r:id="rId17"/>
    <p:sldId id="285" r:id="rId18"/>
  </p:sldIdLst>
  <p:sldSz cx="9144000" cy="5143500" type="screen16x9"/>
  <p:notesSz cx="6858000" cy="9144000"/>
  <p:defaultTextStyle>
    <a:defPPr>
      <a:defRPr lang="de-DE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451"/>
    <a:srgbClr val="262A31"/>
    <a:srgbClr val="B2B2B2"/>
    <a:srgbClr val="C9C9C9"/>
    <a:srgbClr val="969696"/>
    <a:srgbClr val="4D4D4D"/>
    <a:srgbClr val="242424"/>
    <a:srgbClr val="79B2D4"/>
    <a:srgbClr val="91B7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1097" autoAdjust="0"/>
  </p:normalViewPr>
  <p:slideViewPr>
    <p:cSldViewPr snapToGrid="0" snapToObjects="1" showGuides="1">
      <p:cViewPr varScale="1">
        <p:scale>
          <a:sx n="110" d="100"/>
          <a:sy n="110" d="100"/>
        </p:scale>
        <p:origin x="686" y="7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5" d="100"/>
          <a:sy n="85" d="100"/>
        </p:scale>
        <p:origin x="38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2D1D50A-91A0-4313-AF41-8FA8C1A6F672}" type="datetimeFigureOut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18.04.2024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835DF71-E1E2-47C3-B9FA-47C07B346B8B}" type="slidenum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7005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1E3895C-9893-433E-BD86-ABF19E357674}" type="datetimeFigureOut">
              <a:rPr lang="de-DE" altLang="de-DE" smtClean="0"/>
              <a:pPr>
                <a:defRPr/>
              </a:pPr>
              <a:t>18.04.2024</a:t>
            </a:fld>
            <a:endParaRPr lang="de-DE" alt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dirty="0"/>
              <a:t>Mastertextformat bearbeiten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/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175416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44306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Puffer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260001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02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5687" y="2078847"/>
            <a:ext cx="8092705" cy="1487313"/>
          </a:xfrm>
        </p:spPr>
        <p:txBody>
          <a:bodyPr anchor="t"/>
          <a:lstStyle>
            <a:lvl1pPr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95687" y="1606876"/>
            <a:ext cx="6400800" cy="471971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295687" y="4439286"/>
            <a:ext cx="2098597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53698" y="4444369"/>
            <a:ext cx="2184476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6415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0"/>
            <a:ext cx="3314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588" y="2078847"/>
            <a:ext cx="6400800" cy="1487313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262A3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7587" y="1740092"/>
            <a:ext cx="6400800" cy="338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262A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5731459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06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28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3664649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4"/>
            <a:ext cx="8234363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25940"/>
            <a:ext cx="8234363" cy="377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043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316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ohne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223492"/>
            <a:ext cx="8234363" cy="3379199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232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2 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3"/>
            <a:ext cx="395224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4" hasCustomPrompt="1"/>
          </p:nvPr>
        </p:nvSpPr>
        <p:spPr>
          <a:xfrm>
            <a:off x="4724400" y="1617133"/>
            <a:ext cx="396240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95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6"/>
          </p:nvPr>
        </p:nvSpPr>
        <p:spPr>
          <a:xfrm>
            <a:off x="457200" y="1243691"/>
            <a:ext cx="8229600" cy="305737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262A3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3582BE0-97CE-412F-80F1-16DC6BED178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544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063625"/>
            <a:ext cx="8229600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SUBHEADLINE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70" r:id="rId2"/>
    <p:sldLayoutId id="2147483879" r:id="rId3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9"/>
          <p:cNvCxnSpPr/>
          <p:nvPr userDrawn="1"/>
        </p:nvCxnSpPr>
        <p:spPr>
          <a:xfrm>
            <a:off x="0" y="155575"/>
            <a:ext cx="457200" cy="0"/>
          </a:xfrm>
          <a:prstGeom prst="line">
            <a:avLst/>
          </a:prstGeom>
          <a:ln w="3175" cmpd="sng">
            <a:solidFill>
              <a:srgbClr val="262A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>
          <a:xfrm>
            <a:off x="457200" y="22671"/>
            <a:ext cx="700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Künstliche Intelligenz</a:t>
            </a:r>
            <a:r>
              <a:rPr lang="de-DE" sz="1200" b="1" baseline="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de-DE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Klassifikation</a:t>
            </a:r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1154545" y="4837382"/>
            <a:ext cx="6785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Daniel Voß</a:t>
            </a:r>
          </a:p>
        </p:txBody>
      </p:sp>
    </p:spTree>
    <p:extLst>
      <p:ext uri="{BB962C8B-B14F-4D97-AF65-F5344CB8AC3E}">
        <p14:creationId xmlns:p14="http://schemas.microsoft.com/office/powerpoint/2010/main" val="339280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82" r:id="rId2"/>
    <p:sldLayoutId id="2147483872" r:id="rId3"/>
    <p:sldLayoutId id="2147483873" r:id="rId4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dasdw.moralmachine.net/hl/de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menti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t.ly/FvSzt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ira-io.github.io/tira-for-school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ira-io.github.io/tira-for-school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ira-io.github.io/tira-for-school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Künstliche Intelligenz</a:t>
            </a:r>
          </a:p>
        </p:txBody>
      </p:sp>
      <p:sp>
        <p:nvSpPr>
          <p:cNvPr id="17414" name="Inhaltsplatzhalter 3"/>
          <p:cNvSpPr>
            <a:spLocks noGrp="1"/>
          </p:cNvSpPr>
          <p:nvPr>
            <p:ph sz="half" idx="4294967295"/>
          </p:nvPr>
        </p:nvSpPr>
        <p:spPr>
          <a:xfrm>
            <a:off x="295275" y="3600450"/>
            <a:ext cx="3744913" cy="517525"/>
          </a:xfrm>
        </p:spPr>
        <p:txBody>
          <a:bodyPr/>
          <a:lstStyle/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Leipzig</a:t>
            </a:r>
          </a:p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18.03.2024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794C3-3704-3D62-701A-9BCE8266B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5FA18FD-9965-1200-9F9F-FDC9CBED40CE}"/>
              </a:ext>
            </a:extLst>
          </p:cNvPr>
          <p:cNvGrpSpPr/>
          <p:nvPr/>
        </p:nvGrpSpPr>
        <p:grpSpPr>
          <a:xfrm>
            <a:off x="7281748" y="3136480"/>
            <a:ext cx="1405052" cy="1382771"/>
            <a:chOff x="0" y="-1261635"/>
            <a:chExt cx="3072218" cy="3020997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989A7F6B-5300-AE2C-1D4C-3FCA46F2D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14" y="-1261635"/>
              <a:ext cx="2438590" cy="2438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Textfeld 1">
              <a:extLst>
                <a:ext uri="{FF2B5EF4-FFF2-40B4-BE49-F238E27FC236}">
                  <a16:creationId xmlns:a16="http://schemas.microsoft.com/office/drawing/2014/main" id="{4DE2F983-0910-3AA8-9B8B-96DB220375D3}"/>
                </a:ext>
              </a:extLst>
            </p:cNvPr>
            <p:cNvSpPr txBox="1"/>
            <p:nvPr/>
          </p:nvSpPr>
          <p:spPr>
            <a:xfrm>
              <a:off x="0" y="1333501"/>
              <a:ext cx="3072218" cy="425861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Vorfahrtsstraße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3910D212-C24E-661B-507F-3585B724C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Gruppenarbeit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A0EF30-476D-540B-32D0-041661F8F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sz="1800" dirty="0"/>
              <a:t>Erweitert eure Datensätze mit den Bilder</a:t>
            </a:r>
            <a:r>
              <a:rPr lang="de-DE" dirty="0"/>
              <a:t>n aus der .</a:t>
            </a:r>
            <a:r>
              <a:rPr lang="de-DE" dirty="0" err="1"/>
              <a:t>zip</a:t>
            </a:r>
            <a:r>
              <a:rPr lang="de-DE" dirty="0"/>
              <a:t> Datei</a:t>
            </a:r>
            <a:r>
              <a:rPr lang="de-DE" sz="1800" dirty="0"/>
              <a:t>.</a:t>
            </a:r>
            <a:endParaRPr lang="de-DE" dirty="0"/>
          </a:p>
          <a:p>
            <a:endParaRPr lang="de-DE" dirty="0"/>
          </a:p>
          <a:p>
            <a:r>
              <a:rPr lang="de-DE" b="1" dirty="0"/>
              <a:t>Bearbeitet den </a:t>
            </a:r>
            <a:r>
              <a:rPr lang="de-DE" b="1" dirty="0" err="1"/>
              <a:t>Machine</a:t>
            </a:r>
            <a:r>
              <a:rPr lang="de-DE" b="1" dirty="0"/>
              <a:t> Learning Zyklus erneut.</a:t>
            </a:r>
          </a:p>
          <a:p>
            <a:endParaRPr lang="de-DE" b="1" dirty="0"/>
          </a:p>
          <a:p>
            <a:r>
              <a:rPr lang="de-DE" dirty="0"/>
              <a:t>Verbessert sich eure KI?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DBF455-2170-327F-C13D-196232D547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10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fik 11" descr="Uhr mit einfarbiger Füllung">
            <a:extLst>
              <a:ext uri="{FF2B5EF4-FFF2-40B4-BE49-F238E27FC236}">
                <a16:creationId xmlns:a16="http://schemas.microsoft.com/office/drawing/2014/main" id="{86348841-1971-7571-2165-CBA7FC5E3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68627" y="59709"/>
            <a:ext cx="692498" cy="69249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74A33E69-65E9-4F79-285C-40C5C284A444}"/>
              </a:ext>
            </a:extLst>
          </p:cNvPr>
          <p:cNvSpPr txBox="1"/>
          <p:nvPr/>
        </p:nvSpPr>
        <p:spPr>
          <a:xfrm>
            <a:off x="8061125" y="271585"/>
            <a:ext cx="692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10 min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99A74CD5-0250-7B78-E2FE-F45B1A2473C4}"/>
              </a:ext>
            </a:extLst>
          </p:cNvPr>
          <p:cNvGrpSpPr/>
          <p:nvPr/>
        </p:nvGrpSpPr>
        <p:grpSpPr>
          <a:xfrm>
            <a:off x="5369710" y="3136869"/>
            <a:ext cx="1738745" cy="1424102"/>
            <a:chOff x="123356" y="-15204"/>
            <a:chExt cx="3540199" cy="2898181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9D37460C-9908-DE4D-7A67-A99CE056C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73" y="-15204"/>
              <a:ext cx="2270761" cy="22707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Textfeld 1">
              <a:extLst>
                <a:ext uri="{FF2B5EF4-FFF2-40B4-BE49-F238E27FC236}">
                  <a16:creationId xmlns:a16="http://schemas.microsoft.com/office/drawing/2014/main" id="{6391D9A1-ABB0-799B-93A9-E7EFF1E39C82}"/>
                </a:ext>
              </a:extLst>
            </p:cNvPr>
            <p:cNvSpPr txBox="1"/>
            <p:nvPr/>
          </p:nvSpPr>
          <p:spPr>
            <a:xfrm>
              <a:off x="123356" y="2401382"/>
              <a:ext cx="3540199" cy="48159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 gewähren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4159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90097F-8DC2-3432-949C-3CC9209AC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1ABFCC-84B0-D339-FFBE-6D3FCFD4E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KI ist schon heute ein wichtiger Bestandteil unseres Alltags</a:t>
            </a:r>
          </a:p>
          <a:p>
            <a:r>
              <a:rPr lang="de-DE" dirty="0"/>
              <a:t>KI kann vieles, braucht aber ein gutes Training, um gut zu funktionieren.</a:t>
            </a:r>
          </a:p>
          <a:p>
            <a:endParaRPr lang="de-DE" dirty="0"/>
          </a:p>
          <a:p>
            <a:r>
              <a:rPr lang="de-DE" dirty="0"/>
              <a:t>Bei Klassifikationsaufgaben sind besonders die Datenbasis und die Auswahl der Modell-Parameter relevant.</a:t>
            </a:r>
          </a:p>
          <a:p>
            <a:endParaRPr lang="de-DE" dirty="0"/>
          </a:p>
          <a:p>
            <a:r>
              <a:rPr lang="de-DE" dirty="0"/>
              <a:t>Bezieht Stellung zu der Aussage:</a:t>
            </a:r>
            <a:br>
              <a:rPr lang="de-DE" dirty="0"/>
            </a:br>
            <a:r>
              <a:rPr lang="de-DE" i="1" dirty="0"/>
              <a:t>„Ich fahre lieber mit selbstfahrenden Autos, weil sie sehr viel sicherer sind, als von Menschen gesteuerten Fahrzeugen.“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5DDBDD-BED7-60E7-564F-E8C090AE9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11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56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D90D41-B292-2FC4-09E3-E6F1CED3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Diskussion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A26AEF-65E0-26F9-499A-90CFA21B2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Wie soll sich die KI entscheiden?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>
                <a:hlinkClick r:id="rId2"/>
              </a:rPr>
              <a:t>https</a:t>
            </a:r>
            <a:r>
              <a:rPr lang="de-DE">
                <a:hlinkClick r:id="rId2"/>
              </a:rPr>
              <a:t>://www</a:t>
            </a:r>
            <a:r>
              <a:rPr lang="de-DE" dirty="0">
                <a:hlinkClick r:id="rId2"/>
              </a:rPr>
              <a:t>.moralmachine.net/hl/de</a:t>
            </a:r>
            <a:r>
              <a:rPr lang="de-DE" dirty="0"/>
              <a:t>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560ED9-25E1-355D-05AD-34362D377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399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57E7795-5A55-9ED7-6FDF-21C82E98D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Künstliche Intelligenz?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423E25E5-4D1D-4962-32CE-45ED07027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23492"/>
            <a:ext cx="4308764" cy="3379199"/>
          </a:xfrm>
        </p:spPr>
        <p:txBody>
          <a:bodyPr/>
          <a:lstStyle/>
          <a:p>
            <a:r>
              <a:rPr lang="de-DE" sz="1800" i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„Wichtig für das Erstellen von KI ist:“</a:t>
            </a:r>
          </a:p>
          <a:p>
            <a:endParaRPr lang="de-DE" dirty="0">
              <a:hlinkClick r:id="rId2"/>
            </a:endParaRPr>
          </a:p>
          <a:p>
            <a:r>
              <a:rPr lang="de-DE" dirty="0">
                <a:hlinkClick r:id="rId2"/>
              </a:rPr>
              <a:t>www.menti.com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Code: </a:t>
            </a:r>
            <a:r>
              <a:rPr lang="de-DE" b="1" dirty="0"/>
              <a:t>3766 3066</a:t>
            </a:r>
          </a:p>
          <a:p>
            <a:endParaRPr lang="de-DE" i="1" dirty="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Grafik 5" descr="Uhr mit einfarbiger Füllung">
            <a:extLst>
              <a:ext uri="{FF2B5EF4-FFF2-40B4-BE49-F238E27FC236}">
                <a16:creationId xmlns:a16="http://schemas.microsoft.com/office/drawing/2014/main" id="{62CB150A-62ED-9E85-EB4B-83C022F6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68627" y="59709"/>
            <a:ext cx="692498" cy="69249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6B1962C-5291-B492-7D72-CFBF20CCCEA3}"/>
              </a:ext>
            </a:extLst>
          </p:cNvPr>
          <p:cNvSpPr txBox="1"/>
          <p:nvPr/>
        </p:nvSpPr>
        <p:spPr>
          <a:xfrm>
            <a:off x="8061125" y="271585"/>
            <a:ext cx="56425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5</a:t>
            </a:r>
            <a:r>
              <a:rPr lang="de-DE" i="0" dirty="0">
                <a:latin typeface="+mn-lt"/>
                <a:cs typeface="Arial" panose="020B0604020202020204" pitchFamily="34" charset="0"/>
              </a:rPr>
              <a:t> min</a:t>
            </a:r>
          </a:p>
        </p:txBody>
      </p:sp>
      <p:sp>
        <p:nvSpPr>
          <p:cNvPr id="10" name="Foliennummernplatzhalter 3">
            <a:extLst>
              <a:ext uri="{FF2B5EF4-FFF2-40B4-BE49-F238E27FC236}">
                <a16:creationId xmlns:a16="http://schemas.microsoft.com/office/drawing/2014/main" id="{EC457E3E-6BFB-225C-3EAE-245824D2F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604D1D9-3E42-4984-015A-D1ABD5B26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0982" y="1762553"/>
            <a:ext cx="2889106" cy="284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12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0A16359F-3100-22AB-5A2D-712811E29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Rückmeldung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F9C4EB9-B5EA-0D07-73FC-1A2B23966ACC}"/>
              </a:ext>
            </a:extLst>
          </p:cNvPr>
          <p:cNvSpPr txBox="1"/>
          <p:nvPr/>
        </p:nvSpPr>
        <p:spPr>
          <a:xfrm>
            <a:off x="457200" y="2387083"/>
            <a:ext cx="5532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+mj-lt"/>
                <a:hlinkClick r:id="rId2"/>
              </a:rPr>
              <a:t>t.ly/FvSzt</a:t>
            </a:r>
            <a:r>
              <a:rPr lang="de-DE" dirty="0">
                <a:latin typeface="+mj-lt"/>
              </a:rPr>
              <a:t>   </a:t>
            </a:r>
          </a:p>
        </p:txBody>
      </p:sp>
      <p:sp>
        <p:nvSpPr>
          <p:cNvPr id="13" name="Foliennummernplatzhalter 3">
            <a:extLst>
              <a:ext uri="{FF2B5EF4-FFF2-40B4-BE49-F238E27FC236}">
                <a16:creationId xmlns:a16="http://schemas.microsoft.com/office/drawing/2014/main" id="{4678B924-C14E-4CFF-6877-CF55136D6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 descr="Uhr mit einfarbiger Füllung">
            <a:extLst>
              <a:ext uri="{FF2B5EF4-FFF2-40B4-BE49-F238E27FC236}">
                <a16:creationId xmlns:a16="http://schemas.microsoft.com/office/drawing/2014/main" id="{0A765360-4518-69D7-DBF5-99FDEE974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68627" y="59709"/>
            <a:ext cx="692498" cy="69249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0C29A07-2394-15A2-3B77-70B95D96DB99}"/>
              </a:ext>
            </a:extLst>
          </p:cNvPr>
          <p:cNvSpPr txBox="1"/>
          <p:nvPr/>
        </p:nvSpPr>
        <p:spPr>
          <a:xfrm>
            <a:off x="8061125" y="271585"/>
            <a:ext cx="692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10 min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D7CADE7-06F2-59D4-6519-86EE53668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9379" y="1226611"/>
            <a:ext cx="3114243" cy="305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96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BBF5AC-CAC5-48B9-7F1B-754EB0B17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 der Webseite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C985D45-59BD-40B2-70DF-351A089FB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492"/>
            <a:ext cx="3290455" cy="3379199"/>
          </a:xfrm>
        </p:spPr>
        <p:txBody>
          <a:bodyPr/>
          <a:lstStyle/>
          <a:p>
            <a:r>
              <a:rPr lang="de-DE" dirty="0"/>
              <a:t>Testet die Webseite.</a:t>
            </a:r>
          </a:p>
          <a:p>
            <a:r>
              <a:rPr lang="de-DE" dirty="0"/>
              <a:t>Findet Fehler.</a:t>
            </a:r>
          </a:p>
          <a:p>
            <a:r>
              <a:rPr lang="de-DE" dirty="0"/>
              <a:t>Klickt alles an und probiert alles aus.</a:t>
            </a:r>
          </a:p>
          <a:p>
            <a:endParaRPr lang="de-DE" dirty="0"/>
          </a:p>
          <a:p>
            <a:r>
              <a:rPr lang="de-DE" dirty="0"/>
              <a:t>Fallen euch Schwachstellen auf?</a:t>
            </a:r>
          </a:p>
          <a:p>
            <a:r>
              <a:rPr lang="de-DE" dirty="0"/>
              <a:t>Gibt es Verbesserungs-vorschläge oder konstruktive Kritik?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D00051-76DA-59D6-6FE1-7767E97B3F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 descr="Ein Bild, das Cartoon, Screenshot, Mobiliar, Clipart enthält.&#10;&#10;Automatisch generierte Beschreibung">
            <a:extLst>
              <a:ext uri="{FF2B5EF4-FFF2-40B4-BE49-F238E27FC236}">
                <a16:creationId xmlns:a16="http://schemas.microsoft.com/office/drawing/2014/main" id="{8EB64ED4-0D7D-D432-01A2-AF9FCDE26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859" y="1157031"/>
            <a:ext cx="4810704" cy="320588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5CCEC68-D64D-873B-05A7-BBD596BBE541}"/>
              </a:ext>
            </a:extLst>
          </p:cNvPr>
          <p:cNvSpPr txBox="1"/>
          <p:nvPr/>
        </p:nvSpPr>
        <p:spPr>
          <a:xfrm>
            <a:off x="4362016" y="640870"/>
            <a:ext cx="38483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dirty="0">
                <a:hlinkClick r:id="rId3"/>
              </a:rPr>
              <a:t>https://tira-io.github.io/tira-for-school/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3780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33295" y="2290762"/>
            <a:ext cx="4751161" cy="5619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ea typeface="+mj-ea"/>
              </a:rPr>
              <a:t>Vielen Dank!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3CB5E7BE-2D83-524D-BA47-69CE51D75FD4}"/>
              </a:ext>
            </a:extLst>
          </p:cNvPr>
          <p:cNvGrpSpPr/>
          <p:nvPr/>
        </p:nvGrpSpPr>
        <p:grpSpPr>
          <a:xfrm>
            <a:off x="7246087" y="901575"/>
            <a:ext cx="1405052" cy="1382771"/>
            <a:chOff x="0" y="-1261635"/>
            <a:chExt cx="3072218" cy="3020997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F6BF390F-9EAA-DBE5-6089-DFAFF18B4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14" y="-1261635"/>
              <a:ext cx="2438590" cy="2438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Textfeld 1">
              <a:extLst>
                <a:ext uri="{FF2B5EF4-FFF2-40B4-BE49-F238E27FC236}">
                  <a16:creationId xmlns:a16="http://schemas.microsoft.com/office/drawing/2014/main" id="{623B8664-3AF9-5BCF-C25B-2FE6D72A3DDA}"/>
                </a:ext>
              </a:extLst>
            </p:cNvPr>
            <p:cNvSpPr txBox="1"/>
            <p:nvPr/>
          </p:nvSpPr>
          <p:spPr>
            <a:xfrm>
              <a:off x="0" y="1333501"/>
              <a:ext cx="3072218" cy="425861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Vorfahrtsstraße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AA52A75-B583-1043-DA77-A7467B316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Gruppenarbeit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91D76E-51EF-D474-54DB-2FC5B0934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Setzt euch in eurer Gruppe zusammen.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sz="1800" dirty="0"/>
              <a:t>Geht an </a:t>
            </a:r>
            <a:r>
              <a:rPr lang="de-DE" sz="1800" b="1" dirty="0"/>
              <a:t>einen</a:t>
            </a:r>
            <a:r>
              <a:rPr lang="de-DE" sz="1800" dirty="0"/>
              <a:t> Computer.</a:t>
            </a:r>
          </a:p>
          <a:p>
            <a:r>
              <a:rPr lang="de-DE" dirty="0"/>
              <a:t>Legt die Ordner „</a:t>
            </a:r>
            <a:r>
              <a:rPr lang="de-DE" i="1" dirty="0" err="1"/>
              <a:t>Vorfahrtsstrasse</a:t>
            </a:r>
            <a:r>
              <a:rPr lang="de-DE" dirty="0"/>
              <a:t>“ und „</a:t>
            </a:r>
            <a:r>
              <a:rPr lang="de-DE" i="1" dirty="0" err="1"/>
              <a:t>Vorfahrt_gewaehren</a:t>
            </a:r>
            <a:r>
              <a:rPr lang="de-DE" dirty="0"/>
              <a:t>“ an </a:t>
            </a:r>
            <a:r>
              <a:rPr lang="de-DE" sz="1800" dirty="0"/>
              <a:t>und kopiert </a:t>
            </a:r>
            <a:r>
              <a:rPr lang="de-DE" sz="1800" b="1" dirty="0"/>
              <a:t>ALLE</a:t>
            </a:r>
            <a:r>
              <a:rPr lang="de-DE" sz="1800" dirty="0"/>
              <a:t> Bilder eurer Gruppe hinein.</a:t>
            </a:r>
          </a:p>
          <a:p>
            <a:r>
              <a:rPr lang="de-DE" sz="1800" dirty="0"/>
              <a:t>Teilt nun alle e</a:t>
            </a:r>
            <a:r>
              <a:rPr lang="de-DE" dirty="0"/>
              <a:t>ure Bilder, damit jede und jeder sie hat.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sz="1800" dirty="0">
                <a:sym typeface="Wingdings" panose="05000000000000000000" pitchFamily="2" charset="2"/>
              </a:rPr>
              <a:t> </a:t>
            </a:r>
            <a:r>
              <a:rPr lang="de-DE" sz="1800" dirty="0"/>
              <a:t>Jede und jeder sollte auf dem Computer diese </a:t>
            </a:r>
            <a:r>
              <a:rPr lang="de-DE" dirty="0"/>
              <a:t>zwei Ordner haben.</a:t>
            </a:r>
            <a:endParaRPr lang="de-DE" sz="1800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7A35BA-F462-A6BC-21ED-8D2830C780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fik 11" descr="Uhr mit einfarbiger Füllung">
            <a:extLst>
              <a:ext uri="{FF2B5EF4-FFF2-40B4-BE49-F238E27FC236}">
                <a16:creationId xmlns:a16="http://schemas.microsoft.com/office/drawing/2014/main" id="{2DBE184A-9B76-540A-27DA-0E32F8890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68627" y="59709"/>
            <a:ext cx="692498" cy="69249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7BED46BA-F442-AA8F-D9AD-6DE6D82EACC8}"/>
              </a:ext>
            </a:extLst>
          </p:cNvPr>
          <p:cNvSpPr txBox="1"/>
          <p:nvPr/>
        </p:nvSpPr>
        <p:spPr>
          <a:xfrm>
            <a:off x="8061125" y="271585"/>
            <a:ext cx="692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15 min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203C1A47-D15B-0E27-A356-4F1C3C11C4E2}"/>
              </a:ext>
            </a:extLst>
          </p:cNvPr>
          <p:cNvGrpSpPr/>
          <p:nvPr/>
        </p:nvGrpSpPr>
        <p:grpSpPr>
          <a:xfrm>
            <a:off x="5545666" y="901575"/>
            <a:ext cx="1738745" cy="1424102"/>
            <a:chOff x="123356" y="-15204"/>
            <a:chExt cx="3540199" cy="2898181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62DF2006-4A14-F34A-66E7-3E8FDED17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73" y="-15204"/>
              <a:ext cx="2270761" cy="22707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Textfeld 1">
              <a:extLst>
                <a:ext uri="{FF2B5EF4-FFF2-40B4-BE49-F238E27FC236}">
                  <a16:creationId xmlns:a16="http://schemas.microsoft.com/office/drawing/2014/main" id="{3B0BA0FD-3082-41D8-C6D5-5F036E8E459B}"/>
                </a:ext>
              </a:extLst>
            </p:cNvPr>
            <p:cNvSpPr txBox="1"/>
            <p:nvPr/>
          </p:nvSpPr>
          <p:spPr>
            <a:xfrm>
              <a:off x="123356" y="2401382"/>
              <a:ext cx="3540199" cy="48159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 gewähren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6750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BFBA9-B5E4-2FD9-626D-7A9A851BE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D421255C-EF57-4D4C-CC0E-12FAD882D6A3}"/>
              </a:ext>
            </a:extLst>
          </p:cNvPr>
          <p:cNvGrpSpPr/>
          <p:nvPr/>
        </p:nvGrpSpPr>
        <p:grpSpPr>
          <a:xfrm>
            <a:off x="7281748" y="3136480"/>
            <a:ext cx="1405052" cy="1382771"/>
            <a:chOff x="0" y="-1261635"/>
            <a:chExt cx="3072218" cy="3020997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DE1D8864-5D71-6FE9-F2A1-4B057C064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14" y="-1261635"/>
              <a:ext cx="2438590" cy="2438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Textfeld 1">
              <a:extLst>
                <a:ext uri="{FF2B5EF4-FFF2-40B4-BE49-F238E27FC236}">
                  <a16:creationId xmlns:a16="http://schemas.microsoft.com/office/drawing/2014/main" id="{004ABD0B-CA81-4B34-AC21-3070C4336542}"/>
                </a:ext>
              </a:extLst>
            </p:cNvPr>
            <p:cNvSpPr txBox="1"/>
            <p:nvPr/>
          </p:nvSpPr>
          <p:spPr>
            <a:xfrm>
              <a:off x="0" y="1333501"/>
              <a:ext cx="3072218" cy="425861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Vorfahrtsstraße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69266AB-9884-7CAD-EC80-3404B4FFF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Gruppenarbeit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A1AE29-2746-8CA2-6015-FF2AEB3D6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r>
              <a:rPr lang="de-DE" sz="1800" dirty="0"/>
              <a:t>Öffnet die Webseite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>
                <a:hlinkClick r:id="rId3"/>
              </a:rPr>
              <a:t>https://tira-io.github.io/tira-for-school/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b="1" dirty="0"/>
              <a:t>Bearbeitet Schritt 2 und 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1ABDA5-73A2-C35E-BEE3-00B8D9ADB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fik 11" descr="Uhr mit einfarbiger Füllung">
            <a:extLst>
              <a:ext uri="{FF2B5EF4-FFF2-40B4-BE49-F238E27FC236}">
                <a16:creationId xmlns:a16="http://schemas.microsoft.com/office/drawing/2014/main" id="{A060E0B6-2ABD-A36B-4BEF-C1399C8DEA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68627" y="59709"/>
            <a:ext cx="692498" cy="69249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46658155-7A4A-55BB-8A6F-DC319DB32353}"/>
              </a:ext>
            </a:extLst>
          </p:cNvPr>
          <p:cNvSpPr txBox="1"/>
          <p:nvPr/>
        </p:nvSpPr>
        <p:spPr>
          <a:xfrm>
            <a:off x="8061125" y="271585"/>
            <a:ext cx="56425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5</a:t>
            </a:r>
            <a:r>
              <a:rPr lang="de-DE" i="0" dirty="0">
                <a:latin typeface="+mn-lt"/>
                <a:cs typeface="Arial" panose="020B0604020202020204" pitchFamily="34" charset="0"/>
              </a:rPr>
              <a:t> min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39F8157-A113-164A-9D2C-25F2FC8CB24F}"/>
              </a:ext>
            </a:extLst>
          </p:cNvPr>
          <p:cNvGrpSpPr/>
          <p:nvPr/>
        </p:nvGrpSpPr>
        <p:grpSpPr>
          <a:xfrm>
            <a:off x="5369710" y="3136869"/>
            <a:ext cx="1738745" cy="1424102"/>
            <a:chOff x="123356" y="-15204"/>
            <a:chExt cx="3540199" cy="2898181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8AF0B2F4-D75B-0A48-B81D-FA9CC98B1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73" y="-15204"/>
              <a:ext cx="2270761" cy="22707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Textfeld 1">
              <a:extLst>
                <a:ext uri="{FF2B5EF4-FFF2-40B4-BE49-F238E27FC236}">
                  <a16:creationId xmlns:a16="http://schemas.microsoft.com/office/drawing/2014/main" id="{B6872F02-EFB1-2268-3BC7-68D4A8DCAD18}"/>
                </a:ext>
              </a:extLst>
            </p:cNvPr>
            <p:cNvSpPr txBox="1"/>
            <p:nvPr/>
          </p:nvSpPr>
          <p:spPr>
            <a:xfrm>
              <a:off x="123356" y="2401382"/>
              <a:ext cx="3540199" cy="48159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 gewähren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0234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C826A405-C337-AA42-A2B9-BD79C4CB1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63" y="1341722"/>
            <a:ext cx="8527473" cy="325925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D5C156-CBBF-80B9-E99A-3ABFD2975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Quantitatives Testen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417E7BC-B0FA-48BA-1031-6BC35661E3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Wahrheitsmatrix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EF0153-D450-F76A-9293-5437D08B4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913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B8BC0-3AF6-877B-63F9-88C29813C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A75A9863-C87E-BB0A-9134-82C255F786AC}"/>
              </a:ext>
            </a:extLst>
          </p:cNvPr>
          <p:cNvGrpSpPr/>
          <p:nvPr/>
        </p:nvGrpSpPr>
        <p:grpSpPr>
          <a:xfrm>
            <a:off x="7281748" y="3136480"/>
            <a:ext cx="1405052" cy="1382771"/>
            <a:chOff x="0" y="-1261635"/>
            <a:chExt cx="3072218" cy="3020997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168D2C07-3A66-1A7F-65A2-4DD9599BE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14" y="-1261635"/>
              <a:ext cx="2438590" cy="2438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Textfeld 1">
              <a:extLst>
                <a:ext uri="{FF2B5EF4-FFF2-40B4-BE49-F238E27FC236}">
                  <a16:creationId xmlns:a16="http://schemas.microsoft.com/office/drawing/2014/main" id="{15EF311D-9CB5-AD11-073D-67277391447D}"/>
                </a:ext>
              </a:extLst>
            </p:cNvPr>
            <p:cNvSpPr txBox="1"/>
            <p:nvPr/>
          </p:nvSpPr>
          <p:spPr>
            <a:xfrm>
              <a:off x="0" y="1333501"/>
              <a:ext cx="3072218" cy="425861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Vorfahrtsstraße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AEDC7DF-82BA-3699-E17B-3BF49C0B8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Gruppenarbeit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33A064-7D70-F56C-DE98-03638D93E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r>
              <a:rPr lang="de-DE" sz="1800" dirty="0"/>
              <a:t>Öffnet die Webseite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>
                <a:hlinkClick r:id="rId3"/>
              </a:rPr>
              <a:t>https://tira-io.github.io/tira-for-school/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b="1" dirty="0"/>
              <a:t>Bearbeitet Schritt 4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923F0C9-ACEF-A636-B0E2-125183E843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fik 11" descr="Uhr mit einfarbiger Füllung">
            <a:extLst>
              <a:ext uri="{FF2B5EF4-FFF2-40B4-BE49-F238E27FC236}">
                <a16:creationId xmlns:a16="http://schemas.microsoft.com/office/drawing/2014/main" id="{23FC9CAE-D341-C044-089E-7AD7392B88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68627" y="59709"/>
            <a:ext cx="692498" cy="69249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67F0274-645E-E127-07DA-F2A27326EC8A}"/>
              </a:ext>
            </a:extLst>
          </p:cNvPr>
          <p:cNvSpPr txBox="1"/>
          <p:nvPr/>
        </p:nvSpPr>
        <p:spPr>
          <a:xfrm>
            <a:off x="8061125" y="271585"/>
            <a:ext cx="692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10 min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D4C274F6-2518-7FC6-3F46-834271D7C528}"/>
              </a:ext>
            </a:extLst>
          </p:cNvPr>
          <p:cNvGrpSpPr/>
          <p:nvPr/>
        </p:nvGrpSpPr>
        <p:grpSpPr>
          <a:xfrm>
            <a:off x="5369710" y="3136869"/>
            <a:ext cx="1738745" cy="1424102"/>
            <a:chOff x="123356" y="-15204"/>
            <a:chExt cx="3540199" cy="2898181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FA9EC1A3-0870-9CE2-21BC-9E3F9A66C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73" y="-15204"/>
              <a:ext cx="2270761" cy="22707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Textfeld 1">
              <a:extLst>
                <a:ext uri="{FF2B5EF4-FFF2-40B4-BE49-F238E27FC236}">
                  <a16:creationId xmlns:a16="http://schemas.microsoft.com/office/drawing/2014/main" id="{176BE992-97E5-1C8D-9423-E81DF0079C85}"/>
                </a:ext>
              </a:extLst>
            </p:cNvPr>
            <p:cNvSpPr txBox="1"/>
            <p:nvPr/>
          </p:nvSpPr>
          <p:spPr>
            <a:xfrm>
              <a:off x="123356" y="2401382"/>
              <a:ext cx="3540199" cy="48159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 gewähren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6562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4EF441-6836-25D9-ED19-816CE7A1B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Qualitatives Testen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DE3230-92D7-BC22-B513-FF53233216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D9F6472-4B70-897F-7A2C-09A354178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39" b="13568"/>
          <a:stretch/>
        </p:blipFill>
        <p:spPr>
          <a:xfrm>
            <a:off x="1209598" y="2913721"/>
            <a:ext cx="6681601" cy="158910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61330B5-5D70-4EC8-2F8B-13ACCEC9E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199" y="1063624"/>
            <a:ext cx="6681600" cy="174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1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C1CEA2-881D-4B1F-4CDC-0C2A45A04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Qualitatives Testen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FE2C7CC-2C8A-DB0B-408E-1F5E64B922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2BE7326-641D-BD3A-EBB5-A04A707EE3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57" b="8838"/>
          <a:stretch/>
        </p:blipFill>
        <p:spPr>
          <a:xfrm>
            <a:off x="1329399" y="2762041"/>
            <a:ext cx="6485199" cy="18216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B49601D-B0DC-8153-C886-732C098E01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00" b="9618"/>
          <a:stretch/>
        </p:blipFill>
        <p:spPr>
          <a:xfrm>
            <a:off x="1329400" y="1063624"/>
            <a:ext cx="6485199" cy="162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95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CA126D-4AF8-89B0-2DAB-9D4744ABA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fällt euch auf?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D687F30-E5B1-C4C3-C987-43F3C8CEA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492"/>
            <a:ext cx="3304309" cy="653799"/>
          </a:xfrm>
        </p:spPr>
        <p:txBody>
          <a:bodyPr/>
          <a:lstStyle/>
          <a:p>
            <a:pPr marL="0" indent="0">
              <a:buNone/>
            </a:pPr>
            <a:r>
              <a:rPr lang="de-DE" i="0" dirty="0">
                <a:latin typeface="+mn-lt"/>
                <a:cs typeface="Arial" panose="020B0604020202020204" pitchFamily="34" charset="0"/>
              </a:rPr>
              <a:t>Worin unterscheiden sich diese Bilder von euren?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535E99-C835-BA50-1551-A9863BB35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 descr="Ein Bild, das draußen, Landfahrzeug, Text, Fahrzeug enthält.&#10;&#10;Automatisch generierte Beschreibung">
            <a:extLst>
              <a:ext uri="{FF2B5EF4-FFF2-40B4-BE49-F238E27FC236}">
                <a16:creationId xmlns:a16="http://schemas.microsoft.com/office/drawing/2014/main" id="{17C496D9-DCC4-D7DA-5C1A-C7614C40D1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83" t="16136" b="6336"/>
          <a:stretch/>
        </p:blipFill>
        <p:spPr>
          <a:xfrm>
            <a:off x="4004519" y="254963"/>
            <a:ext cx="1793974" cy="2128674"/>
          </a:xfrm>
          <a:prstGeom prst="rect">
            <a:avLst/>
          </a:prstGeom>
        </p:spPr>
      </p:pic>
      <p:pic>
        <p:nvPicPr>
          <p:cNvPr id="8" name="Grafik 7" descr="Ein Bild, das draußen, Himmel, Rad, Touristanattraktion enthält.&#10;&#10;Automatisch generierte Beschreibung">
            <a:extLst>
              <a:ext uri="{FF2B5EF4-FFF2-40B4-BE49-F238E27FC236}">
                <a16:creationId xmlns:a16="http://schemas.microsoft.com/office/drawing/2014/main" id="{C299D83F-6E08-14B7-8D12-60A629C4B2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09" t="18480" r="20722" b="21795"/>
          <a:stretch/>
        </p:blipFill>
        <p:spPr>
          <a:xfrm>
            <a:off x="6581520" y="2415319"/>
            <a:ext cx="1788223" cy="1998072"/>
          </a:xfrm>
          <a:prstGeom prst="rect">
            <a:avLst/>
          </a:prstGeom>
        </p:spPr>
      </p:pic>
      <p:pic>
        <p:nvPicPr>
          <p:cNvPr id="10" name="Grafik 9" descr="Ein Bild, das draußen, Himmel, Straße, Text enthält.&#10;&#10;Automatisch generierte Beschreibung">
            <a:extLst>
              <a:ext uri="{FF2B5EF4-FFF2-40B4-BE49-F238E27FC236}">
                <a16:creationId xmlns:a16="http://schemas.microsoft.com/office/drawing/2014/main" id="{0BDC5BF5-2266-17FF-E2AD-4D47B1A88D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60" t="20124" r="22719" b="21631"/>
          <a:stretch/>
        </p:blipFill>
        <p:spPr>
          <a:xfrm>
            <a:off x="4763002" y="2607105"/>
            <a:ext cx="1535240" cy="1897891"/>
          </a:xfrm>
          <a:prstGeom prst="rect">
            <a:avLst/>
          </a:prstGeom>
        </p:spPr>
      </p:pic>
      <p:pic>
        <p:nvPicPr>
          <p:cNvPr id="12" name="Grafik 11" descr="Ein Bild, das draußen, Ampel, Licht, Transport enthält.&#10;&#10;Automatisch generierte Beschreibung">
            <a:extLst>
              <a:ext uri="{FF2B5EF4-FFF2-40B4-BE49-F238E27FC236}">
                <a16:creationId xmlns:a16="http://schemas.microsoft.com/office/drawing/2014/main" id="{BC4EBE67-08A4-2509-1779-DAAC4852C6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504" t="13784" b="11733"/>
          <a:stretch/>
        </p:blipFill>
        <p:spPr>
          <a:xfrm>
            <a:off x="6560253" y="254963"/>
            <a:ext cx="1720129" cy="1998072"/>
          </a:xfrm>
          <a:prstGeom prst="rect">
            <a:avLst/>
          </a:prstGeom>
        </p:spPr>
      </p:pic>
      <p:pic>
        <p:nvPicPr>
          <p:cNvPr id="14" name="Grafik 13" descr="Ein Bild, das draußen, Gebäude, Verkehrsschild, Fenster enthält.&#10;&#10;Automatisch generierte Beschreibung">
            <a:extLst>
              <a:ext uri="{FF2B5EF4-FFF2-40B4-BE49-F238E27FC236}">
                <a16:creationId xmlns:a16="http://schemas.microsoft.com/office/drawing/2014/main" id="{3E08D322-2A14-85BD-1C8B-56A1F5DD9B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216" b="16036"/>
          <a:stretch/>
        </p:blipFill>
        <p:spPr>
          <a:xfrm rot="5400000">
            <a:off x="2786982" y="2842653"/>
            <a:ext cx="1971320" cy="1414164"/>
          </a:xfrm>
          <a:prstGeom prst="rect">
            <a:avLst/>
          </a:prstGeom>
        </p:spPr>
      </p:pic>
      <p:pic>
        <p:nvPicPr>
          <p:cNvPr id="16" name="Grafik 15" descr="Ein Bild, das Text, Gebäude, Flagge, draußen enthält.&#10;&#10;Automatisch generierte Beschreibung">
            <a:extLst>
              <a:ext uri="{FF2B5EF4-FFF2-40B4-BE49-F238E27FC236}">
                <a16:creationId xmlns:a16="http://schemas.microsoft.com/office/drawing/2014/main" id="{CFE32167-3A9F-5D38-956A-7E333FCFA23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998" r="7566"/>
          <a:stretch/>
        </p:blipFill>
        <p:spPr>
          <a:xfrm rot="5400000">
            <a:off x="529152" y="2416779"/>
            <a:ext cx="2590065" cy="169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0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A1A29-C73C-3D28-4A32-058F2A91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Datenbasis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0914C2-D093-941E-448F-6685C4303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Habt ihr Bilder bei Nacht gemacht?</a:t>
            </a:r>
          </a:p>
          <a:p>
            <a:r>
              <a:rPr lang="de-DE" dirty="0"/>
              <a:t>Habt ihr unscharfe Bilder gemacht?</a:t>
            </a:r>
          </a:p>
          <a:p>
            <a:r>
              <a:rPr lang="de-DE" dirty="0"/>
              <a:t>Habt ihr versteckte Schilder hinter Hecken oder Bäumen gefunden?</a:t>
            </a:r>
          </a:p>
          <a:p>
            <a:r>
              <a:rPr lang="de-DE" dirty="0"/>
              <a:t>Habt ihr Bilder von kaputten, schneebedeckten oder beklebten Schildern?</a:t>
            </a:r>
          </a:p>
          <a:p>
            <a:r>
              <a:rPr lang="de-DE" dirty="0"/>
              <a:t>Was ist im Hintergrund zu sehen?</a:t>
            </a:r>
          </a:p>
          <a:p>
            <a:pPr lvl="1"/>
            <a:r>
              <a:rPr lang="de-DE" dirty="0"/>
              <a:t>Weiteres Schild</a:t>
            </a:r>
          </a:p>
          <a:p>
            <a:pPr lvl="1"/>
            <a:r>
              <a:rPr lang="de-DE" dirty="0"/>
              <a:t>Land vs. Stadt</a:t>
            </a:r>
          </a:p>
          <a:p>
            <a:pPr lvl="1"/>
            <a:r>
              <a:rPr lang="de-DE" dirty="0"/>
              <a:t>Autos, Menschen, Ampeln, …</a:t>
            </a:r>
          </a:p>
          <a:p>
            <a:r>
              <a:rPr lang="de-DE" dirty="0"/>
              <a:t>Aus welchem Winkel habt ihr die Schilder fotografiert?</a:t>
            </a:r>
          </a:p>
          <a:p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9A805AA2-EE67-5575-9CA7-196C6A431E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Das spielt alles eine Rolle in der Datenbasis: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B53102-D444-CB29-B849-4FE8BBE6F7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9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18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ster1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äsentation3" id="{AA3811EE-87AB-4157-BF6A-CA98FB19B3FB}" vid="{E4B97ED7-CF37-42B7-8231-9AE5F36B40E6}"/>
    </a:ext>
  </a:extLst>
</a:theme>
</file>

<file path=ppt/theme/theme2.xml><?xml version="1.0" encoding="utf-8"?>
<a:theme xmlns:a="http://schemas.openxmlformats.org/drawingml/2006/main" name="Master2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i="0" smtClean="0">
            <a:latin typeface="+mn-lt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3" id="{AA3811EE-87AB-4157-BF6A-CA98FB19B3FB}" vid="{37F2F89E-360A-4BB8-8E2F-86A14CE96FE5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PowerPoint_Vorlage_16zu9</Template>
  <TotalTime>0</TotalTime>
  <Words>418</Words>
  <Application>Microsoft Office PowerPoint</Application>
  <PresentationFormat>Bildschirmpräsentation (16:9)</PresentationFormat>
  <Paragraphs>107</Paragraphs>
  <Slides>16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16</vt:i4>
      </vt:variant>
    </vt:vector>
  </HeadingPairs>
  <TitlesOfParts>
    <vt:vector size="24" baseType="lpstr">
      <vt:lpstr>Arial</vt:lpstr>
      <vt:lpstr>Arial Unicode MS</vt:lpstr>
      <vt:lpstr>Calibri</vt:lpstr>
      <vt:lpstr>Futura</vt:lpstr>
      <vt:lpstr>Symbol</vt:lpstr>
      <vt:lpstr>Wingdings</vt:lpstr>
      <vt:lpstr>Master1_UniLeipzig_PPT Vorlage</vt:lpstr>
      <vt:lpstr>Master2_UniLeipzig_PPT Vorlage</vt:lpstr>
      <vt:lpstr>Künstliche Intelligenz</vt:lpstr>
      <vt:lpstr>Gruppenarbeit</vt:lpstr>
      <vt:lpstr>Gruppenarbeit</vt:lpstr>
      <vt:lpstr>Quantitatives Testen</vt:lpstr>
      <vt:lpstr>Gruppenarbeit</vt:lpstr>
      <vt:lpstr>Qualitatives Testen</vt:lpstr>
      <vt:lpstr>Qualitatives Testen</vt:lpstr>
      <vt:lpstr>Was fällt euch auf?</vt:lpstr>
      <vt:lpstr>Datenbasis</vt:lpstr>
      <vt:lpstr>Gruppenarbeit</vt:lpstr>
      <vt:lpstr>Zusammenfassung</vt:lpstr>
      <vt:lpstr>Diskussion</vt:lpstr>
      <vt:lpstr>Was ist Künstliche Intelligenz?</vt:lpstr>
      <vt:lpstr>Rückmeldung</vt:lpstr>
      <vt:lpstr>Test der Webseite</vt:lpstr>
      <vt:lpstr>Vielen Dank!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Künstliche Intelligenz</dc:title>
  <dc:creator>Voß, Daniel</dc:creator>
  <cp:lastModifiedBy>Voß, Daniel</cp:lastModifiedBy>
  <cp:revision>29</cp:revision>
  <cp:lastPrinted>2017-09-28T12:33:25Z</cp:lastPrinted>
  <dcterms:created xsi:type="dcterms:W3CDTF">2024-02-02T22:50:13Z</dcterms:created>
  <dcterms:modified xsi:type="dcterms:W3CDTF">2024-04-18T11:40:40Z</dcterms:modified>
</cp:coreProperties>
</file>